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  <p:embeddedFont>
      <p:font typeface="Proxima Nova"/>
      <p:regular r:id="rId58"/>
      <p:bold r:id="rId59"/>
      <p:italic r:id="rId60"/>
      <p:boldItalic r:id="rId61"/>
    </p:embeddedFont>
    <p:embeddedFont>
      <p:font typeface="Libre Franklin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Source Sans Pro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5.xml"/><Relationship Id="rId75" Type="http://schemas.openxmlformats.org/officeDocument/2006/relationships/font" Target="fonts/SourceSansPro-bold.fntdata"/><Relationship Id="rId30" Type="http://schemas.openxmlformats.org/officeDocument/2006/relationships/slide" Target="slides/slide24.xml"/><Relationship Id="rId74" Type="http://schemas.openxmlformats.org/officeDocument/2006/relationships/font" Target="fonts/SourceSansPro-regular.fntdata"/><Relationship Id="rId33" Type="http://schemas.openxmlformats.org/officeDocument/2006/relationships/slide" Target="slides/slide27.xml"/><Relationship Id="rId77" Type="http://schemas.openxmlformats.org/officeDocument/2006/relationships/font" Target="fonts/SourceSansPro-boldItalic.fntdata"/><Relationship Id="rId32" Type="http://schemas.openxmlformats.org/officeDocument/2006/relationships/slide" Target="slides/slide26.xml"/><Relationship Id="rId76" Type="http://schemas.openxmlformats.org/officeDocument/2006/relationships/font" Target="fonts/SourceSansPro-italic.fntdata"/><Relationship Id="rId35" Type="http://schemas.openxmlformats.org/officeDocument/2006/relationships/slide" Target="slides/slide29.xml"/><Relationship Id="rId79" Type="http://schemas.openxmlformats.org/officeDocument/2006/relationships/font" Target="fonts/OpenSans-bold.fntdata"/><Relationship Id="rId34" Type="http://schemas.openxmlformats.org/officeDocument/2006/relationships/slide" Target="slides/slide28.xml"/><Relationship Id="rId78" Type="http://schemas.openxmlformats.org/officeDocument/2006/relationships/font" Target="fonts/OpenSans-regular.fntdata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ibreFranklin-regular.fntdata"/><Relationship Id="rId61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64" Type="http://schemas.openxmlformats.org/officeDocument/2006/relationships/font" Target="fonts/LibreFranklin-italic.fntdata"/><Relationship Id="rId63" Type="http://schemas.openxmlformats.org/officeDocument/2006/relationships/font" Target="fonts/LibreFranklin-bold.fntdata"/><Relationship Id="rId22" Type="http://schemas.openxmlformats.org/officeDocument/2006/relationships/slide" Target="slides/slide16.xml"/><Relationship Id="rId66" Type="http://schemas.openxmlformats.org/officeDocument/2006/relationships/font" Target="fonts/Roboto-regular.fntdata"/><Relationship Id="rId21" Type="http://schemas.openxmlformats.org/officeDocument/2006/relationships/slide" Target="slides/slide15.xml"/><Relationship Id="rId65" Type="http://schemas.openxmlformats.org/officeDocument/2006/relationships/font" Target="fonts/LibreFranklin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-italic.fntdata"/><Relationship Id="rId23" Type="http://schemas.openxmlformats.org/officeDocument/2006/relationships/slide" Target="slides/slide17.xml"/><Relationship Id="rId67" Type="http://schemas.openxmlformats.org/officeDocument/2006/relationships/font" Target="fonts/Roboto-bold.fntdata"/><Relationship Id="rId60" Type="http://schemas.openxmlformats.org/officeDocument/2006/relationships/font" Target="fonts/ProximaNova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Ubuntu-bold.fntdata"/><Relationship Id="rId10" Type="http://schemas.openxmlformats.org/officeDocument/2006/relationships/slide" Target="slides/slide4.xml"/><Relationship Id="rId54" Type="http://schemas.openxmlformats.org/officeDocument/2006/relationships/font" Target="fonts/Ubuntu-regular.fntdata"/><Relationship Id="rId13" Type="http://schemas.openxmlformats.org/officeDocument/2006/relationships/slide" Target="slides/slide7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6.xml"/><Relationship Id="rId56" Type="http://schemas.openxmlformats.org/officeDocument/2006/relationships/font" Target="fonts/Ubuntu-italic.fntdata"/><Relationship Id="rId15" Type="http://schemas.openxmlformats.org/officeDocument/2006/relationships/slide" Target="slides/slide9.xml"/><Relationship Id="rId59" Type="http://schemas.openxmlformats.org/officeDocument/2006/relationships/font" Target="fonts/ProximaNova-bold.fntdata"/><Relationship Id="rId14" Type="http://schemas.openxmlformats.org/officeDocument/2006/relationships/slide" Target="slides/slide8.xml"/><Relationship Id="rId58" Type="http://schemas.openxmlformats.org/officeDocument/2006/relationships/font" Target="fonts/ProximaNov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445387e65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445387e65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3b59a0f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53b59a0f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3b59a0f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253b59a0f8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53b59a0f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53b59a0f8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3b59a0f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253b59a0f8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3b59a0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253b59a0f8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53b59a0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253b59a0f8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53b59a0f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53b59a0f8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53b59a0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253b59a0f8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53b59a0f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253b59a0f8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53b59a0f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53b59a0f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3b0a2a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3b0a2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53b59a0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253b59a0f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53b59a0f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253b59a0f8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53b59a0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253b59a0f8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53b59a0f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253b59a0f8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53b59a0f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53b59a0f8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53b59a0f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253b59a0f8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53b59a0f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53b59a0f8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3b59a0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253b59a0f8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53b59a0f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253b59a0f8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53b59a0f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253b59a0f8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3b0a2a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3b0a2a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53b59a0f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253b59a0f8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3b59a0f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53b59a0f8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53b59a0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253b59a0f8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53b59a0f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253b59a0f8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53b59a0f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53b59a0f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53b59a0f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253b59a0f8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53b59a0f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253b59a0f8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53b59a0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253b59a0f8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53b59a0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53b59a0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3b59a0f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253b59a0f8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53b59a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53b59a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53b59a0f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253b59a0f8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53b59a0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253b59a0f8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3b59a0f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3b59a0f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53b59a0f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253b59a0f8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53b59a0f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253b59a0f8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53b59a0f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253b59a0f8_0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53b59a0f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253b59a0f8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445387e65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445387e65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53b59a0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53b59a0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53b59a0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53b59a0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3b59a0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53b59a0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3b59a0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53b59a0f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3b59a0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53b59a0f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0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0" Type="http://schemas.openxmlformats.org/officeDocument/2006/relationships/image" Target="../media/image26.png"/><Relationship Id="rId9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3 - Segue Slide - C">
  <p:cSld name="Seque Slide - C">
    <p:bg>
      <p:bgPr>
        <a:solidFill>
          <a:srgbClr val="90D0F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40"/>
            <a:ext cx="9141621" cy="5142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433944" y="1659551"/>
            <a:ext cx="29625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7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33944" y="2534143"/>
            <a:ext cx="2962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 sz="18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pasted-image.pdf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1 - Split Content - Card">
  <p:cSld name="Split Content - Card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7289543" y="3202914"/>
            <a:ext cx="1854438" cy="1939896"/>
          </a:xfrm>
          <a:custGeom>
            <a:rect b="b" l="l" r="r" t="t"/>
            <a:pathLst>
              <a:path extrusionOk="0" h="21600" w="20341">
                <a:moveTo>
                  <a:pt x="13454" y="0"/>
                </a:moveTo>
                <a:cubicBezTo>
                  <a:pt x="10010" y="0"/>
                  <a:pt x="6567" y="1333"/>
                  <a:pt x="3940" y="3999"/>
                </a:cubicBezTo>
                <a:cubicBezTo>
                  <a:pt x="-784" y="8794"/>
                  <a:pt x="-1259" y="16265"/>
                  <a:pt x="2512" y="21600"/>
                </a:cubicBezTo>
                <a:lnTo>
                  <a:pt x="20341" y="21600"/>
                </a:lnTo>
                <a:lnTo>
                  <a:pt x="20341" y="1922"/>
                </a:lnTo>
                <a:cubicBezTo>
                  <a:pt x="18226" y="641"/>
                  <a:pt x="15840" y="0"/>
                  <a:pt x="13454" y="0"/>
                </a:cubicBez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lesforce Sans"/>
              <a:buNone/>
            </a:pPr>
            <a:r>
              <a:t/>
            </a:r>
            <a:endParaRPr sz="9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1" y="670"/>
            <a:ext cx="9143982" cy="51421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9498" y="21600"/>
                </a:lnTo>
                <a:cubicBezTo>
                  <a:pt x="12733" y="19632"/>
                  <a:pt x="15772" y="16357"/>
                  <a:pt x="18353" y="11769"/>
                </a:cubicBezTo>
                <a:cubicBezTo>
                  <a:pt x="19610" y="9534"/>
                  <a:pt x="20692" y="7104"/>
                  <a:pt x="21600" y="4535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Salesforce Sans"/>
              <a:buNone/>
            </a:pPr>
            <a:r>
              <a:t/>
            </a:r>
            <a:endParaRPr sz="9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4537744" y="304350"/>
            <a:ext cx="4317600" cy="4326900"/>
          </a:xfrm>
          <a:prstGeom prst="roundRect">
            <a:avLst>
              <a:gd fmla="val 2772" name="adj"/>
            </a:avLst>
          </a:prstGeom>
          <a:solidFill>
            <a:srgbClr val="FFFFFF"/>
          </a:solidFill>
          <a:ln>
            <a:noFill/>
          </a:ln>
          <a:effectLst>
            <a:outerShdw blurRad="304800" rotWithShape="0" algn="tl" dir="3660000" dist="114300">
              <a:srgbClr val="000000">
                <a:alpha val="164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lesforce Sans"/>
              <a:buNone/>
            </a:pPr>
            <a:r>
              <a:rPr lang="en" sz="14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 </a:t>
            </a:r>
            <a:endParaRPr sz="14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-14288" y="4738047"/>
            <a:ext cx="991393" cy="405369"/>
            <a:chOff x="-19045" y="6142422"/>
            <a:chExt cx="1747255" cy="714685"/>
          </a:xfrm>
        </p:grpSpPr>
        <p:pic>
          <p:nvPicPr>
            <p:cNvPr descr="Footer 4.png" id="60" name="Google Shape;60;p14"/>
            <p:cNvPicPr preferRelativeResize="0"/>
            <p:nvPr/>
          </p:nvPicPr>
          <p:blipFill rotWithShape="1">
            <a:blip r:embed="rId2">
              <a:alphaModFix/>
            </a:blip>
            <a:srcRect b="0" l="724" r="0" t="0"/>
            <a:stretch/>
          </p:blipFill>
          <p:spPr>
            <a:xfrm>
              <a:off x="-19045" y="6142422"/>
              <a:ext cx="1747255" cy="71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1" name="Google Shape;61;p14"/>
            <p:cNvPicPr preferRelativeResize="0"/>
            <p:nvPr/>
          </p:nvPicPr>
          <p:blipFill rotWithShape="1">
            <a:blip r:embed="rId3">
              <a:alphaModFix/>
            </a:blip>
            <a:srcRect b="5222" l="0" r="0" t="0"/>
            <a:stretch/>
          </p:blipFill>
          <p:spPr>
            <a:xfrm rot="-1246310">
              <a:off x="300068" y="6221202"/>
              <a:ext cx="500339" cy="438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4"/>
          <p:cNvSpPr txBox="1"/>
          <p:nvPr>
            <p:ph type="title"/>
          </p:nvPr>
        </p:nvSpPr>
        <p:spPr>
          <a:xfrm>
            <a:off x="428735" y="267493"/>
            <a:ext cx="32565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28737" y="1917775"/>
            <a:ext cx="39981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b="0">
                <a:solidFill>
                  <a:schemeClr val="accent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428736" y="1524427"/>
            <a:ext cx="325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i="0" sz="17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pasted-image.pdf"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3" type="body"/>
          </p:nvPr>
        </p:nvSpPr>
        <p:spPr>
          <a:xfrm>
            <a:off x="4805911" y="686567"/>
            <a:ext cx="3816900" cy="3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1118385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1 - Small Card - Right">
  <p:cSld name="Smal Card - Righ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8511596" y="3339244"/>
            <a:ext cx="330000" cy="330000"/>
          </a:xfrm>
          <a:prstGeom prst="ellipse">
            <a:avLst/>
          </a:prstGeom>
          <a:solidFill>
            <a:srgbClr val="FF784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lesforce Sans"/>
              <a:buNone/>
            </a:pPr>
            <a:r>
              <a:t/>
            </a:r>
            <a:endParaRPr sz="14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>
            <a:off x="4965753" y="3513794"/>
            <a:ext cx="1100589" cy="1213228"/>
            <a:chOff x="5738385" y="3695700"/>
            <a:chExt cx="2275825" cy="2508743"/>
          </a:xfrm>
        </p:grpSpPr>
        <p:pic>
          <p:nvPicPr>
            <p:cNvPr id="71" name="Google Shape;7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5738385" y="3695700"/>
              <a:ext cx="2275825" cy="2508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74850" y="6082043"/>
              <a:ext cx="337908" cy="12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15"/>
          <p:cNvGrpSpPr/>
          <p:nvPr/>
        </p:nvGrpSpPr>
        <p:grpSpPr>
          <a:xfrm>
            <a:off x="5219417" y="621574"/>
            <a:ext cx="922031" cy="833149"/>
            <a:chOff x="6704414" y="855732"/>
            <a:chExt cx="1589161" cy="1436217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105234">
              <a:off x="7190328" y="805400"/>
              <a:ext cx="617334" cy="1536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 rotWithShape="1">
            <a:blip r:embed="rId5">
              <a:alphaModFix/>
            </a:blip>
            <a:srcRect b="19315" l="0" r="22976" t="0"/>
            <a:stretch/>
          </p:blipFill>
          <p:spPr>
            <a:xfrm flipH="1" rot="-5399973">
              <a:off x="6861014" y="1605231"/>
              <a:ext cx="523149" cy="836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7020" y="4339550"/>
            <a:ext cx="829175" cy="32994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5616303" y="1064419"/>
            <a:ext cx="3097800" cy="3564000"/>
          </a:xfrm>
          <a:prstGeom prst="roundRect">
            <a:avLst>
              <a:gd fmla="val 3650" name="adj"/>
            </a:avLst>
          </a:prstGeom>
          <a:solidFill>
            <a:srgbClr val="FFFFFF"/>
          </a:solidFill>
          <a:ln>
            <a:noFill/>
          </a:ln>
          <a:effectLst>
            <a:outerShdw blurRad="304800" rotWithShape="0" algn="tl" dir="2940000" dist="114300">
              <a:srgbClr val="000000">
                <a:alpha val="1647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lesforce Sans"/>
              <a:buNone/>
            </a:pPr>
            <a:r>
              <a:rPr lang="en" sz="1400">
                <a:solidFill>
                  <a:srgbClr val="FFFFFF"/>
                </a:solidFill>
                <a:latin typeface="Salesforce Sans"/>
                <a:ea typeface="Salesforce Sans"/>
                <a:cs typeface="Salesforce Sans"/>
                <a:sym typeface="Salesforce Sans"/>
              </a:rPr>
              <a:t>z</a:t>
            </a:r>
            <a:endParaRPr sz="14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4785197" y="4535213"/>
            <a:ext cx="1003688" cy="243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5"/>
          <p:cNvGrpSpPr/>
          <p:nvPr/>
        </p:nvGrpSpPr>
        <p:grpSpPr>
          <a:xfrm>
            <a:off x="5366463" y="4477096"/>
            <a:ext cx="1095094" cy="301431"/>
            <a:chOff x="4858194" y="2505074"/>
            <a:chExt cx="1459736" cy="401908"/>
          </a:xfrm>
        </p:grpSpPr>
        <p:pic>
          <p:nvPicPr>
            <p:cNvPr id="80" name="Google Shape;80;p15"/>
            <p:cNvPicPr preferRelativeResize="0"/>
            <p:nvPr/>
          </p:nvPicPr>
          <p:blipFill rotWithShape="1">
            <a:blip r:embed="rId8">
              <a:alphaModFix/>
            </a:blip>
            <a:srcRect b="10616" l="17659" r="3326" t="9683"/>
            <a:stretch/>
          </p:blipFill>
          <p:spPr>
            <a:xfrm>
              <a:off x="5446274" y="2560263"/>
              <a:ext cx="871656" cy="346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9">
              <a:alphaModFix/>
            </a:blip>
            <a:srcRect b="7944" l="0" r="0" t="0"/>
            <a:stretch/>
          </p:blipFill>
          <p:spPr>
            <a:xfrm>
              <a:off x="4858194" y="2505074"/>
              <a:ext cx="885626" cy="4019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5"/>
          <p:cNvPicPr preferRelativeResize="0"/>
          <p:nvPr/>
        </p:nvPicPr>
        <p:blipFill rotWithShape="1">
          <a:blip r:embed="rId9">
            <a:alphaModFix/>
          </a:blip>
          <a:srcRect b="7944" l="0" r="0" t="0"/>
          <a:stretch/>
        </p:blipFill>
        <p:spPr>
          <a:xfrm rot="-233770">
            <a:off x="5086937" y="4570763"/>
            <a:ext cx="167566" cy="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28736" y="1208914"/>
            <a:ext cx="45384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accen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5845301" y="1215984"/>
            <a:ext cx="26748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3" type="body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i="0" sz="17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428740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756A63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pasted-image.pdf" id="88" name="Google Shape;8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1 - Corner - A">
  <p:cSld name="Corner - A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4987379" y="1251988"/>
            <a:ext cx="4161078" cy="389086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6263" y="827"/>
                  <a:pt x="11121" y="3436"/>
                  <a:pt x="7014" y="7826"/>
                </a:cubicBezTo>
                <a:cubicBezTo>
                  <a:pt x="3346" y="11748"/>
                  <a:pt x="1009" y="16552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AF5FE"/>
          </a:solidFill>
          <a:ln>
            <a:noFill/>
          </a:ln>
        </p:spPr>
        <p:txBody>
          <a:bodyPr anchorCtr="0" anchor="ctr" bIns="28550" lIns="28550" spcFirstLastPara="1" rIns="28550" wrap="square" tIns="2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Salesforce Sans"/>
              <a:buNone/>
            </a:pPr>
            <a:r>
              <a:t/>
            </a:r>
            <a:endParaRPr sz="13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428736" y="267493"/>
            <a:ext cx="32565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28737" y="1917775"/>
            <a:ext cx="39474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b="0">
                <a:solidFill>
                  <a:schemeClr val="accent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28737" y="1524427"/>
            <a:ext cx="325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i="0" sz="17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28737" y="4912148"/>
            <a:ext cx="41322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pasted-image.pdf"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2 - Product Slide - B">
  <p:cSld name="Product Slide - B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5134056" y="1067572"/>
            <a:ext cx="4013375" cy="3922746"/>
          </a:xfrm>
          <a:custGeom>
            <a:rect b="b" l="l" r="r" t="t"/>
            <a:pathLst>
              <a:path extrusionOk="0" h="5184" w="5302">
                <a:moveTo>
                  <a:pt x="5302" y="5184"/>
                </a:moveTo>
                <a:cubicBezTo>
                  <a:pt x="1135" y="5184"/>
                  <a:pt x="1135" y="5184"/>
                  <a:pt x="1135" y="5184"/>
                </a:cubicBezTo>
                <a:cubicBezTo>
                  <a:pt x="445" y="4656"/>
                  <a:pt x="0" y="3824"/>
                  <a:pt x="0" y="2889"/>
                </a:cubicBezTo>
                <a:cubicBezTo>
                  <a:pt x="0" y="1293"/>
                  <a:pt x="1294" y="0"/>
                  <a:pt x="2889" y="0"/>
                </a:cubicBezTo>
                <a:cubicBezTo>
                  <a:pt x="3897" y="0"/>
                  <a:pt x="4785" y="516"/>
                  <a:pt x="5302" y="1299"/>
                </a:cubicBezTo>
                <a:lnTo>
                  <a:pt x="5302" y="5184"/>
                </a:lnTo>
                <a:close/>
              </a:path>
            </a:pathLst>
          </a:custGeom>
          <a:solidFill>
            <a:srgbClr val="CFE9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lesforce Sans"/>
              <a:buNone/>
            </a:pPr>
            <a:r>
              <a:t/>
            </a:r>
            <a:endParaRPr sz="14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428737" y="47628"/>
            <a:ext cx="7717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28736" y="1208914"/>
            <a:ext cx="45384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 sz="1400">
                <a:solidFill>
                  <a:schemeClr val="accen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28740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i="0" sz="1700">
                <a:solidFill>
                  <a:schemeClr val="accent1"/>
                </a:solidFill>
                <a:latin typeface="Salesforce Sans"/>
                <a:ea typeface="Salesforce Sans"/>
                <a:cs typeface="Salesforce Sans"/>
                <a:sym typeface="Salesforce Sans"/>
              </a:defRPr>
            </a:lvl1pPr>
            <a:lvl2pPr indent="-317500" lvl="1" marL="914400" rtl="0" algn="l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 amt="47000"/>
          </a:blip>
          <a:srcRect b="0" l="0" r="18910" t="0"/>
          <a:stretch/>
        </p:blipFill>
        <p:spPr>
          <a:xfrm>
            <a:off x="6750031" y="3922481"/>
            <a:ext cx="2390648" cy="98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 amt="66000"/>
          </a:blip>
          <a:srcRect b="12998" l="0" r="0" t="0"/>
          <a:stretch/>
        </p:blipFill>
        <p:spPr>
          <a:xfrm rot="-5088778">
            <a:off x="7906783" y="4181892"/>
            <a:ext cx="521133" cy="31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 amt="86000"/>
          </a:blip>
          <a:srcRect b="27646" l="0" r="0" t="0"/>
          <a:stretch/>
        </p:blipFill>
        <p:spPr>
          <a:xfrm>
            <a:off x="7504598" y="4288939"/>
            <a:ext cx="807147" cy="5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4970" l="0" r="25727" t="0"/>
          <a:stretch/>
        </p:blipFill>
        <p:spPr>
          <a:xfrm>
            <a:off x="8238074" y="2876933"/>
            <a:ext cx="911479" cy="190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22904" l="0" r="0" t="0"/>
          <a:stretch/>
        </p:blipFill>
        <p:spPr>
          <a:xfrm flipH="1">
            <a:off x="7876519" y="4102788"/>
            <a:ext cx="1264159" cy="68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 amt="86000"/>
          </a:blip>
          <a:srcRect b="27646" l="0" r="0" t="0"/>
          <a:stretch/>
        </p:blipFill>
        <p:spPr>
          <a:xfrm flipH="1">
            <a:off x="7141522" y="4676933"/>
            <a:ext cx="363076" cy="2272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8991435" y="1271869"/>
            <a:ext cx="314100" cy="314100"/>
          </a:xfrm>
          <a:prstGeom prst="pie">
            <a:avLst>
              <a:gd fmla="val 5386956" name="adj1"/>
              <a:gd fmla="val 16200000" name="adj2"/>
            </a:avLst>
          </a:prstGeom>
          <a:solidFill>
            <a:srgbClr val="CFE9F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lesforce Sans"/>
              <a:buNone/>
            </a:pPr>
            <a:r>
              <a:t/>
            </a:r>
            <a:endParaRPr sz="1400">
              <a:solidFill>
                <a:schemeClr val="dk1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0" y="4779747"/>
            <a:ext cx="9146400" cy="3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lesforce Sans"/>
              <a:buNone/>
            </a:pPr>
            <a:r>
              <a:t/>
            </a:r>
            <a:endParaRPr sz="1400">
              <a:solidFill>
                <a:srgbClr val="FFFFFF"/>
              </a:solidFill>
              <a:latin typeface="Salesforce Sans"/>
              <a:ea typeface="Salesforce Sans"/>
              <a:cs typeface="Salesforce Sans"/>
              <a:sym typeface="Salesforce Sans"/>
            </a:endParaRPr>
          </a:p>
        </p:txBody>
      </p:sp>
      <p:pic>
        <p:nvPicPr>
          <p:cNvPr descr="pasted-image.pdf" id="109" name="Google Shape;10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5084" y="424095"/>
            <a:ext cx="476800" cy="33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28740" y="4912148"/>
            <a:ext cx="5379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urniture, sitting, wooden, bench&#10;&#10;Description automatically generated"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2824" y="419342"/>
            <a:ext cx="777329" cy="593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able, computer&#10;&#10;Description automatically generated"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5019" y="1900445"/>
            <a:ext cx="2506562" cy="298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lant&#10;&#10;Description automatically generated" id="115" name="Google Shape;115;p18"/>
          <p:cNvPicPr preferRelativeResize="0"/>
          <p:nvPr/>
        </p:nvPicPr>
        <p:blipFill rotWithShape="1">
          <a:blip r:embed="rId5">
            <a:alphaModFix/>
          </a:blip>
          <a:srcRect b="0" l="0" r="0" t="23283"/>
          <a:stretch/>
        </p:blipFill>
        <p:spPr>
          <a:xfrm>
            <a:off x="0" y="1197554"/>
            <a:ext cx="9144002" cy="3945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&#10;&#10;Description automatically generated" id="116" name="Google Shape;11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5631" y="1013095"/>
            <a:ext cx="5062845" cy="3381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od&#10;&#10;Description automatically generated" id="117" name="Google Shape;11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4327" y="0"/>
            <a:ext cx="2515345" cy="1224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18" name="Google Shape;11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17783" y="632651"/>
            <a:ext cx="1178467" cy="1189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9" name="Google Shape;11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00" y="107424"/>
            <a:ext cx="1168620" cy="1200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0" name="Google Shape;12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2812" y="3292219"/>
            <a:ext cx="1481592" cy="1851281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2918522" y="1941118"/>
            <a:ext cx="3272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447394" y="2704040"/>
            <a:ext cx="2179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400">
                <a:solidFill>
                  <a:srgbClr val="0070C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3-Colum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24332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223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2C3C"/>
              </a:buClr>
              <a:buSzPts val="1100"/>
              <a:buFont typeface="Open Sans"/>
              <a:buChar char="•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3096679" y="1152475"/>
            <a:ext cx="223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2C3C"/>
              </a:buClr>
              <a:buSzPts val="1100"/>
              <a:buFont typeface="Open Sans"/>
              <a:buChar char="•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19"/>
          <p:cNvSpPr txBox="1"/>
          <p:nvPr>
            <p:ph idx="3" type="body"/>
          </p:nvPr>
        </p:nvSpPr>
        <p:spPr>
          <a:xfrm>
            <a:off x="5934998" y="1152475"/>
            <a:ext cx="223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984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2C3C"/>
              </a:buClr>
              <a:buSzPts val="1100"/>
              <a:buFont typeface="Open Sans"/>
              <a:buChar char="•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hank You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hoto, table, wooden, sign&#10;&#10;Description automatically generated" id="130" name="Google Shape;1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2">
            <a:alphaModFix/>
          </a:blip>
          <a:srcRect b="24503" l="0" r="0" t="20958"/>
          <a:stretch/>
        </p:blipFill>
        <p:spPr>
          <a:xfrm>
            <a:off x="7959325" y="4470350"/>
            <a:ext cx="1065875" cy="58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00" y="4612809"/>
            <a:ext cx="558150" cy="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ctrTitle"/>
          </p:nvPr>
        </p:nvSpPr>
        <p:spPr>
          <a:xfrm>
            <a:off x="623575" y="615275"/>
            <a:ext cx="73404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 to Programming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575925" y="2028375"/>
            <a:ext cx="23085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5900"/>
                </a:solidFill>
                <a:latin typeface="Lato"/>
                <a:ea typeface="Lato"/>
                <a:cs typeface="Lato"/>
                <a:sym typeface="Lato"/>
              </a:rPr>
              <a:t>Charles</a:t>
            </a:r>
            <a:r>
              <a:rPr lang="en">
                <a:solidFill>
                  <a:srgbClr val="F25900"/>
                </a:solidFill>
                <a:latin typeface="Lato"/>
                <a:ea typeface="Lato"/>
                <a:cs typeface="Lato"/>
                <a:sym typeface="Lato"/>
              </a:rPr>
              <a:t> Odili</a:t>
            </a:r>
            <a:endParaRPr>
              <a:solidFill>
                <a:srgbClr val="F25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4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44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650800" y="2212875"/>
            <a:ext cx="2957100" cy="492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Structures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100"/>
            <a:ext cx="88392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25" y="203950"/>
            <a:ext cx="6586049" cy="49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 txBox="1"/>
          <p:nvPr/>
        </p:nvSpPr>
        <p:spPr>
          <a:xfrm>
            <a:off x="228700" y="205350"/>
            <a:ext cx="53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Tree Data Structure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228700" y="205350"/>
            <a:ext cx="53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Tree Data Structure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475" y="805650"/>
            <a:ext cx="4033050" cy="40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6835" l="0" r="0" t="8561"/>
          <a:stretch/>
        </p:blipFill>
        <p:spPr>
          <a:xfrm>
            <a:off x="2058975" y="674450"/>
            <a:ext cx="7019900" cy="44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8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228700" y="205350"/>
            <a:ext cx="53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Tree Data Structure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375" y="424650"/>
            <a:ext cx="5873850" cy="46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228700" y="205350"/>
            <a:ext cx="53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Tree Data Structure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9100"/>
            <a:ext cx="9140900" cy="40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1500"/>
            <a:ext cx="7277803" cy="47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1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51"/>
          <p:cNvSpPr txBox="1"/>
          <p:nvPr/>
        </p:nvSpPr>
        <p:spPr>
          <a:xfrm>
            <a:off x="5143500" y="116700"/>
            <a:ext cx="3857700" cy="169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Though this particular plate got added last into the pile by the person gathering dirty plates in a wedding, by the time this pile gets to the kitchen, this very plate will be the first to get picked up, washed and leave the pile.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 stack is a last-in-first-out data structure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95" name="Google Shape;295;p51"/>
          <p:cNvCxnSpPr>
            <a:stCxn id="294" idx="1"/>
          </p:cNvCxnSpPr>
          <p:nvPr/>
        </p:nvCxnSpPr>
        <p:spPr>
          <a:xfrm flipH="1">
            <a:off x="4875300" y="963300"/>
            <a:ext cx="268200" cy="1138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51"/>
          <p:cNvSpPr txBox="1"/>
          <p:nvPr/>
        </p:nvSpPr>
        <p:spPr>
          <a:xfrm>
            <a:off x="400050" y="16050"/>
            <a:ext cx="3857700" cy="6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was at the bottom of the dirty pile, but at the end, it’s now at the top of washed plates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97" name="Google Shape;297;p51"/>
          <p:cNvCxnSpPr>
            <a:stCxn id="296" idx="3"/>
          </p:cNvCxnSpPr>
          <p:nvPr/>
        </p:nvCxnSpPr>
        <p:spPr>
          <a:xfrm flipH="1">
            <a:off x="3779250" y="323850"/>
            <a:ext cx="478500" cy="872700"/>
          </a:xfrm>
          <a:prstGeom prst="bentConnector4">
            <a:avLst>
              <a:gd fmla="val -49765" name="adj1"/>
              <a:gd fmla="val 67635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51"/>
          <p:cNvSpPr/>
          <p:nvPr/>
        </p:nvSpPr>
        <p:spPr>
          <a:xfrm>
            <a:off x="2627650" y="4863975"/>
            <a:ext cx="156600" cy="156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51"/>
          <p:cNvCxnSpPr>
            <a:stCxn id="296" idx="1"/>
            <a:endCxn id="298" idx="2"/>
          </p:cNvCxnSpPr>
          <p:nvPr/>
        </p:nvCxnSpPr>
        <p:spPr>
          <a:xfrm>
            <a:off x="400050" y="323850"/>
            <a:ext cx="2227500" cy="4618500"/>
          </a:xfrm>
          <a:prstGeom prst="bentConnector3">
            <a:avLst>
              <a:gd fmla="val -1069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2"/>
          <p:cNvPicPr preferRelativeResize="0"/>
          <p:nvPr/>
        </p:nvPicPr>
        <p:blipFill rotWithShape="1">
          <a:blip r:embed="rId3">
            <a:alphaModFix/>
          </a:blip>
          <a:srcRect b="0" l="30761" r="2438" t="0"/>
          <a:stretch/>
        </p:blipFill>
        <p:spPr>
          <a:xfrm>
            <a:off x="64200" y="2230850"/>
            <a:ext cx="9030323" cy="2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6798375" y="1251925"/>
            <a:ext cx="21579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got here first, so he’ll be the first to pay and exit with his goodies </a:t>
            </a:r>
            <a:endParaRPr/>
          </a:p>
        </p:txBody>
      </p:sp>
      <p:cxnSp>
        <p:nvCxnSpPr>
          <p:cNvPr id="307" name="Google Shape;307;p52"/>
          <p:cNvCxnSpPr>
            <a:stCxn id="306" idx="2"/>
          </p:cNvCxnSpPr>
          <p:nvPr/>
        </p:nvCxnSpPr>
        <p:spPr>
          <a:xfrm flipH="1">
            <a:off x="7424625" y="2083225"/>
            <a:ext cx="452700" cy="70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52"/>
          <p:cNvSpPr txBox="1"/>
          <p:nvPr/>
        </p:nvSpPr>
        <p:spPr>
          <a:xfrm>
            <a:off x="64200" y="1326050"/>
            <a:ext cx="21579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He’ll get to the pay point last, so will be the last to pay and exit</a:t>
            </a:r>
            <a:endParaRPr/>
          </a:p>
        </p:txBody>
      </p:sp>
      <p:cxnSp>
        <p:nvCxnSpPr>
          <p:cNvPr id="309" name="Google Shape;309;p52"/>
          <p:cNvCxnSpPr>
            <a:stCxn id="308" idx="2"/>
          </p:cNvCxnSpPr>
          <p:nvPr/>
        </p:nvCxnSpPr>
        <p:spPr>
          <a:xfrm flipH="1">
            <a:off x="771450" y="2157350"/>
            <a:ext cx="371700" cy="6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2"/>
          <p:cNvSpPr txBox="1"/>
          <p:nvPr/>
        </p:nvSpPr>
        <p:spPr>
          <a:xfrm>
            <a:off x="675025" y="55500"/>
            <a:ext cx="78342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entire payment process is a queue and people are </a:t>
            </a:r>
            <a:r>
              <a:rPr lang="en"/>
              <a:t>attended</a:t>
            </a:r>
            <a:r>
              <a:rPr lang="en"/>
              <a:t> to in the order / sequence in which they entered the line. A queue is a first-in-first-out data structure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3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53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53"/>
          <p:cNvSpPr txBox="1"/>
          <p:nvPr/>
        </p:nvSpPr>
        <p:spPr>
          <a:xfrm>
            <a:off x="650800" y="2212875"/>
            <a:ext cx="2957100" cy="8004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Conditionals, Loops &amp; Recursion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650800" y="2212875"/>
            <a:ext cx="2957100" cy="8004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Programming &amp;  Languages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75" y="192900"/>
            <a:ext cx="4838940" cy="47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0" name="Google Shape;330;p55"/>
          <p:cNvPicPr preferRelativeResize="0"/>
          <p:nvPr/>
        </p:nvPicPr>
        <p:blipFill rotWithShape="1">
          <a:blip r:embed="rId3">
            <a:alphaModFix/>
          </a:blip>
          <a:srcRect b="5262" l="0" r="14405" t="8753"/>
          <a:stretch/>
        </p:blipFill>
        <p:spPr>
          <a:xfrm>
            <a:off x="0" y="0"/>
            <a:ext cx="9144000" cy="51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6" name="Google Shape;3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50" y="152400"/>
            <a:ext cx="4722000" cy="4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228700" y="205350"/>
            <a:ext cx="53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Loop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475" y="805650"/>
            <a:ext cx="4033050" cy="40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75" y="134550"/>
            <a:ext cx="4940049" cy="4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0500"/>
            <a:ext cx="8432142" cy="4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900" y="76200"/>
            <a:ext cx="7620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25" y="0"/>
            <a:ext cx="8017874" cy="51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48" cy="5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" name="Google Shape;379;p63"/>
          <p:cNvPicPr preferRelativeResize="0"/>
          <p:nvPr/>
        </p:nvPicPr>
        <p:blipFill rotWithShape="1">
          <a:blip r:embed="rId3">
            <a:alphaModFix/>
          </a:blip>
          <a:srcRect b="4585" l="1937" r="2615" t="5494"/>
          <a:stretch/>
        </p:blipFill>
        <p:spPr>
          <a:xfrm>
            <a:off x="1045600" y="0"/>
            <a:ext cx="7287500" cy="51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0" l="0" r="11410" t="0"/>
          <a:stretch/>
        </p:blipFill>
        <p:spPr>
          <a:xfrm>
            <a:off x="-206450" y="0"/>
            <a:ext cx="9333174" cy="52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0" y="0"/>
            <a:ext cx="9159598" cy="51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4"/>
          <p:cNvPicPr preferRelativeResize="0"/>
          <p:nvPr/>
        </p:nvPicPr>
        <p:blipFill rotWithShape="1">
          <a:blip r:embed="rId4">
            <a:alphaModFix/>
          </a:blip>
          <a:srcRect b="0" l="0" r="42954" t="0"/>
          <a:stretch/>
        </p:blipFill>
        <p:spPr>
          <a:xfrm>
            <a:off x="0" y="0"/>
            <a:ext cx="5217423" cy="5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2" name="Google Shape;392;p65"/>
          <p:cNvPicPr preferRelativeResize="0"/>
          <p:nvPr/>
        </p:nvPicPr>
        <p:blipFill rotWithShape="1">
          <a:blip r:embed="rId3">
            <a:alphaModFix/>
          </a:blip>
          <a:srcRect b="0" l="6103" r="0" t="0"/>
          <a:stretch/>
        </p:blipFill>
        <p:spPr>
          <a:xfrm>
            <a:off x="3282625" y="40500"/>
            <a:ext cx="2438549" cy="266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5"/>
          <p:cNvPicPr preferRelativeResize="0"/>
          <p:nvPr/>
        </p:nvPicPr>
        <p:blipFill rotWithShape="1">
          <a:blip r:embed="rId4">
            <a:alphaModFix/>
          </a:blip>
          <a:srcRect b="0" l="747" r="895" t="0"/>
          <a:stretch/>
        </p:blipFill>
        <p:spPr>
          <a:xfrm>
            <a:off x="844225" y="2932375"/>
            <a:ext cx="7762775" cy="21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5" y="0"/>
            <a:ext cx="8177475" cy="51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175" y="68425"/>
            <a:ext cx="7570340" cy="4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8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68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68"/>
          <p:cNvSpPr txBox="1"/>
          <p:nvPr/>
        </p:nvSpPr>
        <p:spPr>
          <a:xfrm>
            <a:off x="650800" y="2212875"/>
            <a:ext cx="2957100" cy="492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Paradigm: OOP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44302" cy="515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925" y="635275"/>
            <a:ext cx="5688350" cy="31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0"/>
          <p:cNvSpPr txBox="1"/>
          <p:nvPr/>
        </p:nvSpPr>
        <p:spPr>
          <a:xfrm>
            <a:off x="6474250" y="2165125"/>
            <a:ext cx="1151100" cy="120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dk1"/>
                </a:solidFill>
              </a:rPr>
              <a:t>?</a:t>
            </a:r>
            <a:endParaRPr b="1" sz="6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925" y="116700"/>
            <a:ext cx="5307951" cy="22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900" y="2362375"/>
            <a:ext cx="3305075" cy="26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2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72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72"/>
          <p:cNvSpPr txBox="1"/>
          <p:nvPr/>
        </p:nvSpPr>
        <p:spPr>
          <a:xfrm>
            <a:off x="650800" y="2212875"/>
            <a:ext cx="2957100" cy="492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Paradigm: FP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7" name="Google Shape;4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100"/>
            <a:ext cx="8839199" cy="337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625"/>
            <a:ext cx="8839200" cy="320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2590900" y="433950"/>
            <a:ext cx="280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Bits &amp; Bytes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950" y="174025"/>
            <a:ext cx="5191775" cy="4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575" y="116700"/>
            <a:ext cx="4281914" cy="47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6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6" name="Google Shape;466;p76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76"/>
          <p:cNvSpPr txBox="1"/>
          <p:nvPr/>
        </p:nvSpPr>
        <p:spPr>
          <a:xfrm>
            <a:off x="650800" y="2212875"/>
            <a:ext cx="2957100" cy="492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Algorithms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3" name="Google Shape;473;p77"/>
          <p:cNvPicPr preferRelativeResize="0"/>
          <p:nvPr/>
        </p:nvPicPr>
        <p:blipFill rotWithShape="1">
          <a:blip r:embed="rId3">
            <a:alphaModFix/>
          </a:blip>
          <a:srcRect b="12111" l="3517" r="4154" t="7145"/>
          <a:stretch/>
        </p:blipFill>
        <p:spPr>
          <a:xfrm>
            <a:off x="876625" y="211250"/>
            <a:ext cx="7682099" cy="41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 rotWithShape="1">
          <a:blip r:embed="rId3">
            <a:alphaModFix/>
          </a:blip>
          <a:srcRect b="8956" l="4071" r="5250" t="5828"/>
          <a:stretch/>
        </p:blipFill>
        <p:spPr>
          <a:xfrm>
            <a:off x="685900" y="116700"/>
            <a:ext cx="7909125" cy="45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8"/>
          <p:cNvSpPr/>
          <p:nvPr/>
        </p:nvSpPr>
        <p:spPr>
          <a:xfrm>
            <a:off x="8111300" y="4457000"/>
            <a:ext cx="654900" cy="538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6" name="Google Shape;48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100"/>
            <a:ext cx="8665610" cy="48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2" name="Google Shape;4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75" y="47300"/>
            <a:ext cx="5628874" cy="4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>
            <p:ph type="ctrTitle"/>
          </p:nvPr>
        </p:nvSpPr>
        <p:spPr>
          <a:xfrm>
            <a:off x="623575" y="615275"/>
            <a:ext cx="73404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/>
        </p:nvSpPr>
        <p:spPr>
          <a:xfrm>
            <a:off x="2590900" y="433950"/>
            <a:ext cx="280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Bits &amp; Bytes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650"/>
            <a:ext cx="8839198" cy="178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2288" r="11348" t="2315"/>
          <a:stretch/>
        </p:blipFill>
        <p:spPr>
          <a:xfrm>
            <a:off x="271325" y="-33475"/>
            <a:ext cx="4281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801850" y="2158375"/>
            <a:ext cx="280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oboto"/>
                <a:ea typeface="Roboto"/>
                <a:cs typeface="Roboto"/>
                <a:sym typeface="Roboto"/>
              </a:rPr>
              <a:t>Bits &amp; Bytes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>
            <a:off x="4226300" y="100"/>
            <a:ext cx="49176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4529525" y="1395875"/>
            <a:ext cx="4391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375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to Programming</a:t>
            </a:r>
            <a:endParaRPr i="1" sz="4000">
              <a:solidFill>
                <a:srgbClr val="1C4587"/>
              </a:solidFill>
              <a:highlight>
                <a:srgbClr val="A4C2F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517000" y="3588975"/>
            <a:ext cx="309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65B7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650800" y="2212875"/>
            <a:ext cx="2957100" cy="492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 &amp; </a:t>
            </a:r>
            <a:r>
              <a:rPr b="1"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Types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454" y="170550"/>
            <a:ext cx="4591950" cy="45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/>
        </p:nvSpPr>
        <p:spPr>
          <a:xfrm>
            <a:off x="628649" y="-469200"/>
            <a:ext cx="70746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Libre Franklin Medium"/>
              <a:buNone/>
            </a:pPr>
            <a:r>
              <a:t/>
            </a:r>
            <a:endParaRPr sz="2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 rotWithShape="1">
          <a:blip r:embed="rId3">
            <a:alphaModFix/>
          </a:blip>
          <a:srcRect b="2997" l="0" r="0" t="0"/>
          <a:stretch/>
        </p:blipFill>
        <p:spPr>
          <a:xfrm>
            <a:off x="2021725" y="8150"/>
            <a:ext cx="7079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